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8" r:id="rId2"/>
  </p:sldMasterIdLst>
  <p:notesMasterIdLst>
    <p:notesMasterId r:id="rId4"/>
  </p:notesMasterIdLst>
  <p:handoutMasterIdLst>
    <p:handoutMasterId r:id="rId5"/>
  </p:handoutMasterIdLst>
  <p:sldIdLst>
    <p:sldId id="369" r:id="rId3"/>
  </p:sldIdLst>
  <p:sldSz cx="9144000" cy="6858000" type="screen4x3"/>
  <p:notesSz cx="6738938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BCACE8FD-D5FD-410D-976E-0A397EF39A94}">
          <p14:sldIdLst>
            <p14:sldId id="3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CCFF"/>
    <a:srgbClr val="66CCFF"/>
    <a:srgbClr val="0000FF"/>
    <a:srgbClr val="FF0000"/>
    <a:srgbClr val="3333FF"/>
    <a:srgbClr val="E6001A"/>
    <a:srgbClr val="DE0000"/>
    <a:srgbClr val="FFFF00"/>
    <a:srgbClr val="E6E0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06" autoAdjust="0"/>
    <p:restoredTop sz="89182" autoAdjust="0"/>
  </p:normalViewPr>
  <p:slideViewPr>
    <p:cSldViewPr snapToGrid="0">
      <p:cViewPr varScale="1">
        <p:scale>
          <a:sx n="68" d="100"/>
          <a:sy n="68" d="100"/>
        </p:scale>
        <p:origin x="1028" y="6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5"/>
            <a:ext cx="2920789" cy="494109"/>
          </a:xfrm>
          <a:prstGeom prst="rect">
            <a:avLst/>
          </a:prstGeom>
        </p:spPr>
        <p:txBody>
          <a:bodyPr vert="horz" lIns="91467" tIns="45733" rIns="91467" bIns="4573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6562" y="5"/>
            <a:ext cx="2920788" cy="494109"/>
          </a:xfrm>
          <a:prstGeom prst="rect">
            <a:avLst/>
          </a:prstGeom>
        </p:spPr>
        <p:txBody>
          <a:bodyPr vert="horz" lIns="91467" tIns="45733" rIns="91467" bIns="45733" rtlCol="0"/>
          <a:lstStyle>
            <a:lvl1pPr algn="r">
              <a:defRPr sz="1200"/>
            </a:lvl1pPr>
          </a:lstStyle>
          <a:p>
            <a:fld id="{F9CB5026-4074-4279-A379-61E0805C63B0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378553"/>
            <a:ext cx="2920789" cy="494109"/>
          </a:xfrm>
          <a:prstGeom prst="rect">
            <a:avLst/>
          </a:prstGeom>
        </p:spPr>
        <p:txBody>
          <a:bodyPr vert="horz" lIns="91467" tIns="45733" rIns="91467" bIns="4573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6562" y="9378553"/>
            <a:ext cx="2920788" cy="494109"/>
          </a:xfrm>
          <a:prstGeom prst="rect">
            <a:avLst/>
          </a:prstGeom>
        </p:spPr>
        <p:txBody>
          <a:bodyPr vert="horz" lIns="91467" tIns="45733" rIns="91467" bIns="45733" rtlCol="0" anchor="b"/>
          <a:lstStyle>
            <a:lvl1pPr algn="r">
              <a:defRPr sz="1200"/>
            </a:lvl1pPr>
          </a:lstStyle>
          <a:p>
            <a:fld id="{E5FBCD75-5B03-4A5A-8BA9-F6A17B7A03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331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0207" cy="493713"/>
          </a:xfrm>
          <a:prstGeom prst="rect">
            <a:avLst/>
          </a:prstGeom>
        </p:spPr>
        <p:txBody>
          <a:bodyPr vert="horz" lIns="91467" tIns="45733" rIns="91467" bIns="4573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7173" y="0"/>
            <a:ext cx="2920207" cy="493713"/>
          </a:xfrm>
          <a:prstGeom prst="rect">
            <a:avLst/>
          </a:prstGeom>
        </p:spPr>
        <p:txBody>
          <a:bodyPr vert="horz" lIns="91467" tIns="45733" rIns="91467" bIns="45733" rtlCol="0"/>
          <a:lstStyle>
            <a:lvl1pPr algn="r">
              <a:defRPr sz="1200"/>
            </a:lvl1pPr>
          </a:lstStyle>
          <a:p>
            <a:fld id="{4D70FF95-7F75-40F8-9FF4-6FEB14881514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8712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7" tIns="45733" rIns="91467" bIns="4573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5" y="4690272"/>
            <a:ext cx="5391150" cy="4443412"/>
          </a:xfrm>
          <a:prstGeom prst="rect">
            <a:avLst/>
          </a:prstGeom>
        </p:spPr>
        <p:txBody>
          <a:bodyPr vert="horz" lIns="91467" tIns="45733" rIns="91467" bIns="4573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20207" cy="493713"/>
          </a:xfrm>
          <a:prstGeom prst="rect">
            <a:avLst/>
          </a:prstGeom>
        </p:spPr>
        <p:txBody>
          <a:bodyPr vert="horz" lIns="91467" tIns="45733" rIns="91467" bIns="4573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7173" y="9378824"/>
            <a:ext cx="2920207" cy="493713"/>
          </a:xfrm>
          <a:prstGeom prst="rect">
            <a:avLst/>
          </a:prstGeom>
        </p:spPr>
        <p:txBody>
          <a:bodyPr vert="horz" lIns="91467" tIns="45733" rIns="91467" bIns="45733" rtlCol="0" anchor="b"/>
          <a:lstStyle>
            <a:lvl1pPr algn="r">
              <a:defRPr sz="1200"/>
            </a:lvl1pPr>
          </a:lstStyle>
          <a:p>
            <a:fld id="{69063B15-BF33-4E09-A1BF-0C5760E0F0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71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付プレースホルダー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653B4-DEC4-47D0-B5D4-7E0031506702}" type="datetime1">
              <a:rPr kumimoji="1" lang="ja-JP" altLang="en-US" smtClean="0"/>
              <a:t>2026/2/19</a:t>
            </a:fld>
            <a:endParaRPr kumimoji="1" lang="ja-JP" altLang="en-US" dirty="0"/>
          </a:p>
        </p:txBody>
      </p:sp>
      <p:sp>
        <p:nvSpPr>
          <p:cNvPr id="12" name="フッター プレースホルダー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0A50-2EB4-4418-B1E8-A6C2EA84237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780108"/>
          </a:xfrm>
        </p:spPr>
        <p:txBody>
          <a:bodyPr>
            <a:normAutofit/>
          </a:bodyPr>
          <a:lstStyle/>
          <a:p>
            <a:r>
              <a:rPr kumimoji="1" lang="ja-JP" altLang="en-US" sz="3600">
                <a:latin typeface="MS UI Gothic" panose="020B0600070205080204" pitchFamily="50" charset="-128"/>
                <a:ea typeface="MS UI Gothic" panose="020B0600070205080204" pitchFamily="50" charset="-128"/>
              </a:rPr>
              <a:t>マスター タイトルの書式設定</a:t>
            </a:r>
            <a:endParaRPr kumimoji="1" lang="ja-JP" altLang="en-US" sz="36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478904"/>
          </a:xfrm>
        </p:spPr>
        <p:txBody>
          <a:bodyPr>
            <a:noAutofit/>
          </a:bodyPr>
          <a:lstStyle/>
          <a:p>
            <a:pPr algn="r"/>
            <a:r>
              <a:rPr lang="ja-JP" altLang="en-US" sz="240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マスター サブタイトルの書式設定</a:t>
            </a:r>
            <a:endParaRPr lang="en-US" altLang="ja-JP" sz="24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1402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47664" y="251114"/>
            <a:ext cx="7128792" cy="499427"/>
          </a:xfrm>
        </p:spPr>
        <p:txBody>
          <a:bodyPr>
            <a:noAutofit/>
          </a:bodyPr>
          <a:lstStyle>
            <a:lvl1pPr algn="ctr">
              <a:defRPr sz="3600"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>
            <a:lvl1pPr marL="342900" indent="-342900">
              <a:defRPr sz="2800"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  <a:lvl2pPr>
              <a:defRPr sz="2400">
                <a:latin typeface="MS UI Gothic" panose="020B0600070205080204" pitchFamily="50" charset="-128"/>
                <a:ea typeface="MS UI Gothic" panose="020B0600070205080204" pitchFamily="50" charset="-128"/>
              </a:defRPr>
            </a:lvl2pPr>
            <a:lvl3pPr>
              <a:defRPr sz="2000">
                <a:latin typeface="MS UI Gothic" panose="020B0600070205080204" pitchFamily="50" charset="-128"/>
                <a:ea typeface="MS UI Gothic" panose="020B0600070205080204" pitchFamily="50" charset="-128"/>
              </a:defRPr>
            </a:lvl3pPr>
            <a:lvl4pPr>
              <a:defRPr sz="1800">
                <a:latin typeface="MS UI Gothic" panose="020B0600070205080204" pitchFamily="50" charset="-128"/>
                <a:ea typeface="MS UI Gothic" panose="020B0600070205080204" pitchFamily="50" charset="-128"/>
              </a:defRPr>
            </a:lvl4pPr>
            <a:lvl5pPr>
              <a:defRPr sz="1800">
                <a:latin typeface="MS UI Gothic" panose="020B0600070205080204" pitchFamily="50" charset="-128"/>
                <a:ea typeface="MS UI Gothic" panose="020B060007020508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fld id="{3460D3A5-D357-4915-AACF-BD65656935C6}" type="datetime1">
              <a:rPr lang="ja-JP" altLang="en-US" smtClean="0"/>
              <a:t>2026/2/19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fld id="{9CA30A50-2EB4-4418-B1E8-A6C2EA84237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4131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付プレースホルダー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A5A70-6BAB-40E8-A388-A345821C3B44}" type="datetime1">
              <a:rPr kumimoji="1" lang="ja-JP" altLang="en-US" smtClean="0"/>
              <a:t>2026/2/19</a:t>
            </a:fld>
            <a:endParaRPr kumimoji="1" lang="ja-JP" altLang="en-US" dirty="0"/>
          </a:p>
        </p:txBody>
      </p:sp>
      <p:sp>
        <p:nvSpPr>
          <p:cNvPr id="12" name="フッター プレースホルダー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0A50-2EB4-4418-B1E8-A6C2EA84237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780108"/>
          </a:xfrm>
        </p:spPr>
        <p:txBody>
          <a:bodyPr>
            <a:normAutofit/>
          </a:bodyPr>
          <a:lstStyle/>
          <a:p>
            <a:endParaRPr kumimoji="1" lang="ja-JP" altLang="en-US" sz="36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478904"/>
          </a:xfrm>
        </p:spPr>
        <p:txBody>
          <a:bodyPr>
            <a:noAutofit/>
          </a:bodyPr>
          <a:lstStyle/>
          <a:p>
            <a:pPr algn="r"/>
            <a:endParaRPr lang="en-US" altLang="ja-JP" sz="24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797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47664" y="251114"/>
            <a:ext cx="7128792" cy="499427"/>
          </a:xfrm>
        </p:spPr>
        <p:txBody>
          <a:bodyPr>
            <a:noAutofit/>
          </a:bodyPr>
          <a:lstStyle>
            <a:lvl1pPr algn="ctr">
              <a:defRPr sz="3600"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>
            <a:lvl1pPr marL="342900" indent="-342900">
              <a:defRPr sz="2800"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  <a:lvl2pPr>
              <a:defRPr sz="2400">
                <a:latin typeface="MS UI Gothic" panose="020B0600070205080204" pitchFamily="50" charset="-128"/>
                <a:ea typeface="MS UI Gothic" panose="020B0600070205080204" pitchFamily="50" charset="-128"/>
              </a:defRPr>
            </a:lvl2pPr>
            <a:lvl3pPr>
              <a:defRPr sz="2000">
                <a:latin typeface="MS UI Gothic" panose="020B0600070205080204" pitchFamily="50" charset="-128"/>
                <a:ea typeface="MS UI Gothic" panose="020B0600070205080204" pitchFamily="50" charset="-128"/>
              </a:defRPr>
            </a:lvl3pPr>
            <a:lvl4pPr>
              <a:defRPr sz="1800">
                <a:latin typeface="MS UI Gothic" panose="020B0600070205080204" pitchFamily="50" charset="-128"/>
                <a:ea typeface="MS UI Gothic" panose="020B0600070205080204" pitchFamily="50" charset="-128"/>
              </a:defRPr>
            </a:lvl4pPr>
            <a:lvl5pPr>
              <a:defRPr sz="1800">
                <a:latin typeface="MS UI Gothic" panose="020B0600070205080204" pitchFamily="50" charset="-128"/>
                <a:ea typeface="MS UI Gothic" panose="020B0600070205080204" pitchFamily="50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fld id="{35E39B59-F0E1-476C-B844-65818F684C0A}" type="datetime1">
              <a:rPr lang="ja-JP" altLang="en-US" smtClean="0"/>
              <a:t>2026/2/19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fld id="{9CA30A50-2EB4-4418-B1E8-A6C2EA84237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449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J05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E6001A"/>
          </a:solidFill>
        </p:spPr>
      </p:pic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fld id="{828CBC5F-6558-4AC7-B498-F5CD8BD31B85}" type="datetime1">
              <a:rPr lang="ja-JP" altLang="en-US" smtClean="0"/>
              <a:t>2026/2/19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fld id="{9CA30A50-2EB4-4418-B1E8-A6C2EA84237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15" name="図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92" y="6534969"/>
            <a:ext cx="2915816" cy="18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31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fld id="{F2B81F24-11EA-4C59-9088-C6DD225ED63E}" type="datetime1">
              <a:rPr lang="ja-JP" altLang="en-US" smtClean="0"/>
              <a:t>2026/2/19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defRPr>
            </a:lvl1pPr>
          </a:lstStyle>
          <a:p>
            <a:fld id="{9CA30A50-2EB4-4418-B1E8-A6C2EA84237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303433" y="621953"/>
            <a:ext cx="733063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社外秘</a:t>
            </a:r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0689"/>
            <a:ext cx="1536500" cy="289999"/>
          </a:xfrm>
          <a:prstGeom prst="rect">
            <a:avLst/>
          </a:prstGeom>
        </p:spPr>
      </p:pic>
      <p:cxnSp>
        <p:nvCxnSpPr>
          <p:cNvPr id="11" name="直線コネクタ 10"/>
          <p:cNvCxnSpPr/>
          <p:nvPr userDrawn="1"/>
        </p:nvCxnSpPr>
        <p:spPr>
          <a:xfrm>
            <a:off x="0" y="35099"/>
            <a:ext cx="9144000" cy="0"/>
          </a:xfrm>
          <a:prstGeom prst="line">
            <a:avLst/>
          </a:prstGeom>
          <a:ln w="76200">
            <a:solidFill>
              <a:srgbClr val="E6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6" descr="\\File-srv1\共有2\第2営業局\0-表示標準各種（マニュアルとロゴ）\三菱電機表示標準\三菱電機ロゴ【海外用一式】ai-eps-jpg\海外 コーポレートロゴ＋CFB カラー.emf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99075"/>
            <a:ext cx="1224136" cy="53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22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MS UI Gothic" panose="020B0600070205080204" pitchFamily="50" charset="-128"/>
          <a:ea typeface="MS UI Gothic" panose="020B0600070205080204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0A50-2EB4-4418-B1E8-A6C2EA842370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1662976" y="271696"/>
            <a:ext cx="6627584" cy="499427"/>
          </a:xfrm>
        </p:spPr>
        <p:txBody>
          <a:bodyPr/>
          <a:lstStyle/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 実習内容</a:t>
            </a:r>
            <a:endParaRPr kumimoji="1" lang="ja-JP" altLang="en-US" dirty="0"/>
          </a:p>
        </p:txBody>
      </p:sp>
      <p:graphicFrame>
        <p:nvGraphicFramePr>
          <p:cNvPr id="13" name="表 5">
            <a:extLst>
              <a:ext uri="{FF2B5EF4-FFF2-40B4-BE49-F238E27FC236}">
                <a16:creationId xmlns:a16="http://schemas.microsoft.com/office/drawing/2014/main" id="{61510F29-2F3D-42AE-9BDC-BE6C676C8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562422"/>
              </p:ext>
            </p:extLst>
          </p:nvPr>
        </p:nvGraphicFramePr>
        <p:xfrm>
          <a:off x="467360" y="1336040"/>
          <a:ext cx="83820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1035684708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682023044"/>
                    </a:ext>
                  </a:extLst>
                </a:gridCol>
                <a:gridCol w="1676288">
                  <a:extLst>
                    <a:ext uri="{9D8B030D-6E8A-4147-A177-3AD203B41FA5}">
                      <a16:colId xmlns:a16="http://schemas.microsoft.com/office/drawing/2014/main" val="3144563107"/>
                    </a:ext>
                  </a:extLst>
                </a:gridCol>
                <a:gridCol w="1676512">
                  <a:extLst>
                    <a:ext uri="{9D8B030D-6E8A-4147-A177-3AD203B41FA5}">
                      <a16:colId xmlns:a16="http://schemas.microsoft.com/office/drawing/2014/main" val="367750457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028945206"/>
                    </a:ext>
                  </a:extLst>
                </a:gridCol>
              </a:tblGrid>
              <a:tr h="77355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日目</a:t>
                      </a:r>
                      <a:br>
                        <a:rPr kumimoji="1" lang="en-US" altLang="ja-JP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（月）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日目</a:t>
                      </a:r>
                      <a:endParaRPr kumimoji="1" lang="en-US" altLang="ja-JP" sz="200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（火）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日目</a:t>
                      </a:r>
                      <a:endParaRPr kumimoji="1" lang="en-US" altLang="ja-JP" sz="200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（水）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日目</a:t>
                      </a:r>
                      <a:endParaRPr kumimoji="1" lang="en-US" altLang="ja-JP" sz="200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（木）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日目</a:t>
                      </a:r>
                      <a:endParaRPr kumimoji="1" lang="en-US" altLang="ja-JP" sz="200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（金）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290232"/>
                  </a:ext>
                </a:extLst>
              </a:tr>
              <a:tr h="4027044">
                <a:tc>
                  <a:txBody>
                    <a:bodyPr/>
                    <a:lstStyle/>
                    <a:p>
                      <a:endParaRPr kumimoji="1" lang="en-US" altLang="ja-JP" sz="1400" dirty="0">
                        <a:solidFill>
                          <a:srgbClr val="FFC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①オリエンテーション＋会社ルール教育（</a:t>
                      </a:r>
                      <a:r>
                        <a:rPr kumimoji="1" lang="en-US" altLang="ja-JP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2hr</a:t>
                      </a:r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00B05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②設計業務紹介＋実習環境説明（</a:t>
                      </a:r>
                      <a:r>
                        <a:rPr kumimoji="1" lang="en-US" altLang="ja-JP" sz="1400" dirty="0">
                          <a:solidFill>
                            <a:srgbClr val="00B05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2hr</a:t>
                      </a:r>
                      <a:r>
                        <a:rPr kumimoji="1" lang="ja-JP" altLang="en-US" sz="1400" dirty="0">
                          <a:solidFill>
                            <a:srgbClr val="00B05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rgbClr val="00B05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rgbClr val="00B05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00B05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③神戸工場見学（</a:t>
                      </a:r>
                      <a:r>
                        <a:rPr kumimoji="1" lang="en-US" altLang="ja-JP" sz="1400" dirty="0">
                          <a:solidFill>
                            <a:srgbClr val="00B05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2hr</a:t>
                      </a:r>
                      <a:r>
                        <a:rPr kumimoji="1" lang="ja-JP" altLang="en-US" sz="1400" dirty="0">
                          <a:solidFill>
                            <a:srgbClr val="00B05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rgbClr val="00B05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rgbClr val="00B05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00B05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④若手社員との交流会（</a:t>
                      </a:r>
                      <a:r>
                        <a:rPr kumimoji="1" lang="en-US" altLang="ja-JP" sz="1400" dirty="0">
                          <a:solidFill>
                            <a:srgbClr val="00B05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1hr</a:t>
                      </a:r>
                      <a:r>
                        <a:rPr kumimoji="1" lang="ja-JP" altLang="en-US" sz="1400" dirty="0">
                          <a:solidFill>
                            <a:srgbClr val="00B05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rgbClr val="00B05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⑤実習内容纏め（</a:t>
                      </a:r>
                      <a:r>
                        <a:rPr kumimoji="1" lang="en-US" altLang="ja-JP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0.25hr</a:t>
                      </a:r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solidFill>
                          <a:srgbClr val="FFC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①自習課題等説明（</a:t>
                      </a:r>
                      <a:r>
                        <a:rPr kumimoji="1" lang="en-US" altLang="ja-JP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0.5hr</a:t>
                      </a:r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②電気回路設計実習（</a:t>
                      </a:r>
                      <a:r>
                        <a:rPr kumimoji="1" lang="en-US" altLang="ja-JP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7hr</a:t>
                      </a:r>
                      <a:r>
                        <a:rPr kumimoji="1" lang="ja-JP" altLang="en-US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i="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当社専用</a:t>
                      </a:r>
                      <a:r>
                        <a:rPr kumimoji="1" lang="en-US" altLang="ja-JP" sz="1200" i="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CAD</a:t>
                      </a:r>
                      <a:r>
                        <a:rPr kumimoji="1" lang="ja-JP" altLang="en-US" sz="1200" i="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にて制御盤のシーケンス回路図の一部作成演習</a:t>
                      </a:r>
                      <a:endParaRPr kumimoji="1" lang="en-US" altLang="ja-JP" sz="1200" i="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③実習内容纏め（</a:t>
                      </a:r>
                      <a:r>
                        <a:rPr kumimoji="1" lang="en-US" altLang="ja-JP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0.25hr</a:t>
                      </a:r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solidFill>
                          <a:srgbClr val="FFC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①自習課題等説明（</a:t>
                      </a:r>
                      <a:r>
                        <a:rPr kumimoji="1" lang="en-US" altLang="ja-JP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0.5hr</a:t>
                      </a:r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②構造機械設計実習（</a:t>
                      </a:r>
                      <a:r>
                        <a:rPr kumimoji="1" lang="en-US" altLang="ja-JP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7hr</a:t>
                      </a:r>
                      <a:r>
                        <a:rPr kumimoji="1" lang="ja-JP" altLang="en-US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i="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汎用</a:t>
                      </a:r>
                      <a:r>
                        <a:rPr kumimoji="1" lang="en-US" altLang="ja-JP" sz="1200" i="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CAD</a:t>
                      </a:r>
                      <a:r>
                        <a:rPr kumimoji="1" lang="ja-JP" altLang="en-US" sz="1200" i="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1200" i="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AutoCAD</a:t>
                      </a:r>
                      <a:r>
                        <a:rPr kumimoji="1" lang="ja-JP" altLang="en-US" sz="1200" i="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系）にて制御盤の部品（金属部品）図面及び制御盤の組立図の作成演習</a:t>
                      </a:r>
                      <a:endParaRPr kumimoji="1" lang="en-US" altLang="ja-JP" sz="1200" i="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③実習内容纏め（</a:t>
                      </a:r>
                      <a:r>
                        <a:rPr kumimoji="1" lang="en-US" altLang="ja-JP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0.25hr</a:t>
                      </a:r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solidFill>
                          <a:srgbClr val="FFC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①自習課題等説明（</a:t>
                      </a:r>
                      <a:r>
                        <a:rPr kumimoji="1" lang="en-US" altLang="ja-JP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0.5hr</a:t>
                      </a:r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②設計検証業務実習（</a:t>
                      </a:r>
                      <a:r>
                        <a:rPr kumimoji="1" lang="en-US" altLang="ja-JP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7hr</a:t>
                      </a:r>
                      <a:r>
                        <a:rPr kumimoji="1" lang="ja-JP" altLang="en-US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汎用</a:t>
                      </a:r>
                      <a:r>
                        <a:rPr kumimoji="1" lang="en-US" altLang="ja-JP" sz="12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3DCAD</a:t>
                      </a:r>
                      <a:r>
                        <a:rPr kumimoji="1" lang="ja-JP" altLang="en-US" sz="12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を用いて強度及び熱シミュレーションを実施し、設計キーポイントを演習</a:t>
                      </a:r>
                      <a:endParaRPr kumimoji="1" lang="en-US" altLang="ja-JP" sz="120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③実習内容纏め（</a:t>
                      </a:r>
                      <a:r>
                        <a:rPr kumimoji="1" lang="en-US" altLang="ja-JP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0.25hr</a:t>
                      </a:r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solidFill>
                          <a:srgbClr val="FFC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①自習課題等説明（</a:t>
                      </a:r>
                      <a:r>
                        <a:rPr kumimoji="1" lang="en-US" altLang="ja-JP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0.5hr</a:t>
                      </a:r>
                      <a:r>
                        <a:rPr kumimoji="1" lang="ja-JP" alt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②開発業務実習（</a:t>
                      </a:r>
                      <a:r>
                        <a:rPr kumimoji="1" lang="en-US" altLang="ja-JP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6.25hr</a:t>
                      </a:r>
                      <a:r>
                        <a:rPr kumimoji="1" lang="ja-JP" altLang="en-US" sz="140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i="0" dirty="0">
                          <a:solidFill>
                            <a:srgbClr val="0000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当社新旧製品の分解と組立を通して、新製品のコンセプト評価やコスト、製造容易性などの検討評価を演習</a:t>
                      </a:r>
                      <a:endParaRPr kumimoji="1" lang="en-US" altLang="ja-JP" sz="1200" i="0" dirty="0">
                        <a:solidFill>
                          <a:srgbClr val="0000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</a:t>
                      </a:r>
                      <a:r>
                        <a:rPr kumimoji="1" lang="en-US" altLang="ja-JP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FB</a:t>
                      </a:r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面談・全体纏め（</a:t>
                      </a:r>
                      <a:r>
                        <a:rPr kumimoji="1" lang="en-US" altLang="ja-JP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1hr</a:t>
                      </a:r>
                      <a:r>
                        <a:rPr kumimoji="1" lang="ja-JP" altLang="en-US" sz="1400" dirty="0">
                          <a:solidFill>
                            <a:srgbClr val="FF66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>
                        <a:solidFill>
                          <a:srgbClr val="FFC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720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686652"/>
      </p:ext>
    </p:extLst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CPKK-000XX MELCPパワーポイントテンプレート.potx" id="{EA3015A5-5F8A-4CF2-AEDF-F8E8F7B3D896}" vid="{C2B4CC71-F1A7-4DB9-911E-F009DF31528B}"/>
    </a:ext>
  </a:extLst>
</a:theme>
</file>

<file path=ppt/theme/theme2.xml><?xml version="1.0" encoding="utf-8"?>
<a:theme xmlns:a="http://schemas.openxmlformats.org/drawingml/2006/main" name="1_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CPKK-000XX MELCPパワーポイントテンプレート.potx" id="{EA3015A5-5F8A-4CF2-AEDF-F8E8F7B3D896}" vid="{C3C4B1F7-F57E-435A-BF87-34534479D2BE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150846947_MCPKK-00068 MELCP?????????????</Template>
  <TotalTime>6797</TotalTime>
  <Words>242</Words>
  <Application>Microsoft Office PowerPoint</Application>
  <PresentationFormat>画面に合わせる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MS UI Gothic</vt:lpstr>
      <vt:lpstr>メイリオ</vt:lpstr>
      <vt:lpstr>Arial</vt:lpstr>
      <vt:lpstr>Calibri</vt:lpstr>
      <vt:lpstr>プレゼンテーション1</vt:lpstr>
      <vt:lpstr>1_プレゼンテーション1</vt:lpstr>
      <vt:lpstr>26年度 実習内容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?????????</dc:title>
  <dc:creator>?????? PICPCN859</dc:creator>
  <cp:lastModifiedBy>conso3</cp:lastModifiedBy>
  <cp:revision>183</cp:revision>
  <dcterms:created xsi:type="dcterms:W3CDTF">2018-03-28T06:33:28Z</dcterms:created>
  <dcterms:modified xsi:type="dcterms:W3CDTF">2026-02-19T05:38:57Z</dcterms:modified>
</cp:coreProperties>
</file>