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3" r:id="rId3"/>
    <p:sldId id="274" r:id="rId4"/>
    <p:sldId id="276" r:id="rId5"/>
    <p:sldId id="277" r:id="rId6"/>
    <p:sldId id="278" r:id="rId7"/>
    <p:sldId id="279"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6EF"/>
    <a:srgbClr val="FDEDF8"/>
    <a:srgbClr val="F6B0DF"/>
    <a:srgbClr val="E4A0DA"/>
    <a:srgbClr val="8D05D9"/>
    <a:srgbClr val="CCFF33"/>
    <a:srgbClr val="F56F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7" d="100"/>
          <a:sy n="77" d="100"/>
        </p:scale>
        <p:origin x="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399348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1101444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132785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352228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593667" y="6272784"/>
            <a:ext cx="2644309" cy="365125"/>
          </a:xfrm>
        </p:spPr>
        <p:txBody>
          <a:body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11"/>
          </p:nvPr>
        </p:nvSpPr>
        <p:spPr>
          <a:xfrm>
            <a:off x="2182708" y="6272784"/>
            <a:ext cx="6327648" cy="365125"/>
          </a:xfrm>
        </p:spPr>
        <p:txBody>
          <a:bodyPr/>
          <a:lstStyle/>
          <a:p>
            <a:endParaRPr kumimoji="1" lang="ja-JP" alt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ja-JP" altLang="en-US"/>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ja-JP" altLang="en-US"/>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2860575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329762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162350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305194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4074364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70699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AC26895-3489-4BB0-957D-405AB011F422}" type="datetimeFigureOut">
              <a:rPr kumimoji="1" lang="ja-JP" altLang="en-US" smtClean="0"/>
              <a:t>2026/5/1</a:t>
            </a:fld>
            <a:endParaRPr kumimoji="1" lang="ja-JP"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1368523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AC26895-3489-4BB0-957D-405AB011F422}" type="datetimeFigureOut">
              <a:rPr kumimoji="1" lang="ja-JP" altLang="en-US" smtClean="0"/>
              <a:t>2026/5/1</a:t>
            </a:fld>
            <a:endParaRPr kumimoji="1" lang="ja-JP"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kumimoji="1" lang="ja-JP"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ja-JP" altLang="en-US"/>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ja-JP" altLang="en-US"/>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F2AD91C-3DAC-4624-8102-6834FBC2D51E}" type="slidenum">
              <a:rPr kumimoji="1" lang="ja-JP" altLang="en-US" smtClean="0"/>
              <a:t>‹#›</a:t>
            </a:fld>
            <a:endParaRPr kumimoji="1" lang="ja-JP" altLang="en-US"/>
          </a:p>
        </p:txBody>
      </p:sp>
    </p:spTree>
    <p:extLst>
      <p:ext uri="{BB962C8B-B14F-4D97-AF65-F5344CB8AC3E}">
        <p14:creationId xmlns:p14="http://schemas.microsoft.com/office/powerpoint/2010/main" val="12592180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kumimoji="1"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06728" y="1250696"/>
            <a:ext cx="9281160" cy="3520440"/>
          </a:xfrm>
        </p:spPr>
        <p:txBody>
          <a:bodyPr>
            <a:normAutofit/>
          </a:bodyPr>
          <a:lstStyle/>
          <a:p>
            <a:pPr algn="ctr"/>
            <a:r>
              <a:rPr kumimoji="1" lang="ja-JP" altLang="en-US" sz="4000" dirty="0"/>
              <a:t>社会福祉法人　永寿福祉会</a:t>
            </a:r>
            <a:br>
              <a:rPr kumimoji="1" lang="en-US" altLang="ja-JP" sz="4000" dirty="0"/>
            </a:br>
            <a:r>
              <a:rPr kumimoji="1" lang="en-US" altLang="ja-JP" sz="4000" dirty="0"/>
              <a:t>         </a:t>
            </a:r>
            <a:br>
              <a:rPr kumimoji="1" lang="en-US" altLang="ja-JP" sz="4000" dirty="0"/>
            </a:br>
            <a:r>
              <a:rPr kumimoji="1" lang="ja-JP" altLang="en-US" sz="4000" dirty="0"/>
              <a:t>セミオーダー型</a:t>
            </a:r>
            <a:br>
              <a:rPr kumimoji="1" lang="en-US" altLang="ja-JP" sz="4000" dirty="0"/>
            </a:br>
            <a:br>
              <a:rPr kumimoji="1" lang="en-US" altLang="ja-JP" sz="4000" dirty="0"/>
            </a:br>
            <a:r>
              <a:rPr lang="ja-JP" altLang="en-US" sz="4000" dirty="0"/>
              <a:t>実習内容（例）</a:t>
            </a:r>
            <a:endParaRPr kumimoji="1" lang="ja-JP" altLang="en-US" sz="4000" dirty="0"/>
          </a:p>
        </p:txBody>
      </p:sp>
      <p:sp>
        <p:nvSpPr>
          <p:cNvPr id="4" name="テキスト プレースホルダー 3"/>
          <p:cNvSpPr>
            <a:spLocks noGrp="1"/>
          </p:cNvSpPr>
          <p:nvPr>
            <p:ph type="body" idx="1"/>
          </p:nvPr>
        </p:nvSpPr>
        <p:spPr>
          <a:xfrm>
            <a:off x="690541" y="5299456"/>
            <a:ext cx="10913534" cy="1066800"/>
          </a:xfrm>
        </p:spPr>
        <p:txBody>
          <a:bodyPr>
            <a:noAutofit/>
          </a:bodyPr>
          <a:lstStyle/>
          <a:p>
            <a:r>
              <a:rPr kumimoji="1" lang="en-US" altLang="ja-JP" sz="2800" dirty="0"/>
              <a:t>【</a:t>
            </a:r>
            <a:r>
              <a:rPr kumimoji="1" lang="ja-JP" altLang="en-US" sz="2800" dirty="0"/>
              <a:t>事業内容</a:t>
            </a:r>
            <a:r>
              <a:rPr kumimoji="1" lang="en-US" altLang="ja-JP" sz="2800" dirty="0"/>
              <a:t>】</a:t>
            </a:r>
          </a:p>
          <a:p>
            <a:r>
              <a:rPr lang="ja-JP" altLang="en-US" sz="2800" dirty="0"/>
              <a:t>高齢者事業・知的</a:t>
            </a:r>
            <a:r>
              <a:rPr lang="ja-JP" altLang="en-US" sz="2800" dirty="0" err="1"/>
              <a:t>障がい</a:t>
            </a:r>
            <a:r>
              <a:rPr lang="ja-JP" altLang="en-US" sz="2800" dirty="0"/>
              <a:t>者事業・地域相談事業・社会貢献事業</a:t>
            </a:r>
            <a:endParaRPr kumimoji="1" lang="ja-JP" altLang="en-US" sz="2800" dirty="0"/>
          </a:p>
        </p:txBody>
      </p:sp>
    </p:spTree>
    <p:extLst>
      <p:ext uri="{BB962C8B-B14F-4D97-AF65-F5344CB8AC3E}">
        <p14:creationId xmlns:p14="http://schemas.microsoft.com/office/powerpoint/2010/main" val="3950098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5800" y="1452033"/>
            <a:ext cx="11319934" cy="4955203"/>
          </a:xfrm>
          <a:prstGeom prst="rect">
            <a:avLst/>
          </a:prstGeom>
          <a:noFill/>
        </p:spPr>
        <p:txBody>
          <a:bodyPr wrap="square" rtlCol="0">
            <a:spAutoFit/>
          </a:bodyPr>
          <a:lstStyle/>
          <a:p>
            <a:r>
              <a:rPr kumimoji="1" lang="ja-JP" altLang="en-US" sz="3200" dirty="0"/>
              <a:t>実習プログラム１：介護福祉士、介護相談員志望向け</a:t>
            </a:r>
            <a:endParaRPr kumimoji="1" lang="en-US" altLang="ja-JP" sz="3200" dirty="0"/>
          </a:p>
          <a:p>
            <a:endParaRPr kumimoji="1" lang="en-US" altLang="ja-JP" sz="3200" dirty="0"/>
          </a:p>
          <a:p>
            <a:r>
              <a:rPr kumimoji="1" lang="ja-JP" altLang="en-US" sz="3200" dirty="0"/>
              <a:t>実習プログラム２：</a:t>
            </a:r>
            <a:r>
              <a:rPr lang="ja-JP" altLang="en-US" sz="3200" dirty="0">
                <a:solidFill>
                  <a:prstClr val="black"/>
                </a:solidFill>
              </a:rPr>
              <a:t>管理栄養士志望向け</a:t>
            </a:r>
            <a:endParaRPr lang="en-US" altLang="ja-JP" sz="3200" dirty="0">
              <a:solidFill>
                <a:prstClr val="black"/>
              </a:solidFill>
            </a:endParaRPr>
          </a:p>
          <a:p>
            <a:endParaRPr lang="en-US" altLang="ja-JP" sz="3200" dirty="0"/>
          </a:p>
          <a:p>
            <a:r>
              <a:rPr lang="ja-JP" altLang="en-US" sz="3200" dirty="0"/>
              <a:t>実習プログラム３：</a:t>
            </a:r>
            <a:r>
              <a:rPr lang="ja-JP" altLang="en-US" sz="3200" dirty="0">
                <a:solidFill>
                  <a:prstClr val="black"/>
                </a:solidFill>
              </a:rPr>
              <a:t>理学療法士等、機能訓練指導員志望向け</a:t>
            </a:r>
            <a:endParaRPr lang="en-US" altLang="ja-JP" sz="3200" dirty="0">
              <a:solidFill>
                <a:prstClr val="black"/>
              </a:solidFill>
            </a:endParaRPr>
          </a:p>
          <a:p>
            <a:endParaRPr lang="en-US" altLang="ja-JP" sz="3200" dirty="0">
              <a:solidFill>
                <a:prstClr val="black"/>
              </a:solidFill>
            </a:endParaRPr>
          </a:p>
          <a:p>
            <a:r>
              <a:rPr lang="ja-JP" altLang="en-US" sz="3200" dirty="0">
                <a:solidFill>
                  <a:prstClr val="black"/>
                </a:solidFill>
              </a:rPr>
              <a:t>実習プログラム４：</a:t>
            </a:r>
            <a:r>
              <a:rPr lang="ja-JP" altLang="en-US" sz="3200" dirty="0"/>
              <a:t>看護師志望向け</a:t>
            </a:r>
            <a:endParaRPr lang="en-US" altLang="ja-JP" sz="3200" dirty="0">
              <a:solidFill>
                <a:prstClr val="black"/>
              </a:solidFill>
            </a:endParaRPr>
          </a:p>
          <a:p>
            <a:endParaRPr lang="en-US" altLang="ja-JP" sz="3200" dirty="0"/>
          </a:p>
          <a:p>
            <a:r>
              <a:rPr lang="ja-JP" altLang="en-US" sz="3200" dirty="0"/>
              <a:t>実習プログラム５：地域ソーシャルワーク志望向け</a:t>
            </a:r>
            <a:endParaRPr lang="en-US" altLang="ja-JP" sz="3200" dirty="0"/>
          </a:p>
          <a:p>
            <a:endParaRPr lang="en-US" altLang="ja-JP" sz="2800" dirty="0"/>
          </a:p>
        </p:txBody>
      </p:sp>
      <p:sp>
        <p:nvSpPr>
          <p:cNvPr id="3" name="テキスト ボックス 2"/>
          <p:cNvSpPr txBox="1"/>
          <p:nvPr/>
        </p:nvSpPr>
        <p:spPr>
          <a:xfrm>
            <a:off x="1452034" y="431800"/>
            <a:ext cx="9296400" cy="584775"/>
          </a:xfrm>
          <a:prstGeom prst="rect">
            <a:avLst/>
          </a:prstGeom>
          <a:noFill/>
        </p:spPr>
        <p:txBody>
          <a:bodyPr wrap="square" rtlCol="0">
            <a:spAutoFit/>
          </a:bodyPr>
          <a:lstStyle/>
          <a:p>
            <a:pPr algn="ctr"/>
            <a:r>
              <a:rPr lang="en-US" altLang="ja-JP" sz="3200"/>
              <a:t>【</a:t>
            </a:r>
            <a:r>
              <a:rPr kumimoji="1" lang="ja-JP" altLang="en-US" sz="3200"/>
              <a:t>主</a:t>
            </a:r>
            <a:r>
              <a:rPr kumimoji="1" lang="ja-JP" altLang="en-US" sz="3200" dirty="0"/>
              <a:t>な実習内容</a:t>
            </a:r>
            <a:r>
              <a:rPr kumimoji="1" lang="en-US" altLang="ja-JP" sz="3200" dirty="0"/>
              <a:t>】</a:t>
            </a:r>
            <a:endParaRPr kumimoji="1" lang="ja-JP" altLang="en-US" sz="3200" dirty="0"/>
          </a:p>
        </p:txBody>
      </p:sp>
    </p:spTree>
    <p:extLst>
      <p:ext uri="{BB962C8B-B14F-4D97-AF65-F5344CB8AC3E}">
        <p14:creationId xmlns:p14="http://schemas.microsoft.com/office/powerpoint/2010/main" val="2287745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91634" y="813375"/>
            <a:ext cx="10922000" cy="6678751"/>
          </a:xfrm>
          <a:prstGeom prst="rect">
            <a:avLst/>
          </a:prstGeom>
          <a:noFill/>
        </p:spPr>
        <p:txBody>
          <a:bodyPr wrap="square" rtlCol="0">
            <a:spAutoFit/>
          </a:bodyPr>
          <a:lstStyle/>
          <a:p>
            <a:r>
              <a:rPr kumimoji="1" lang="ja-JP" altLang="en-US" sz="2000" dirty="0"/>
              <a:t>〇アセスメント・利用者とのコミュニケーション</a:t>
            </a:r>
            <a:endParaRPr kumimoji="1" lang="en-US" altLang="ja-JP" sz="2000" dirty="0"/>
          </a:p>
          <a:p>
            <a:r>
              <a:rPr lang="ja-JP" altLang="en-US" sz="2000" dirty="0">
                <a:solidFill>
                  <a:prstClr val="black"/>
                </a:solidFill>
              </a:rPr>
              <a:t>　・挨拶や日常会話を通して、信頼関係を築く練習</a:t>
            </a:r>
            <a:endParaRPr lang="en-US" altLang="ja-JP" sz="2000" dirty="0">
              <a:solidFill>
                <a:prstClr val="black"/>
              </a:solidFill>
            </a:endParaRPr>
          </a:p>
          <a:p>
            <a:r>
              <a:rPr lang="ja-JP" altLang="en-US" sz="2000" dirty="0">
                <a:solidFill>
                  <a:prstClr val="black"/>
                </a:solidFill>
              </a:rPr>
              <a:t>　・日常生活の様子から「その人らしさ」を見つける観察技術の習得</a:t>
            </a:r>
            <a:endParaRPr lang="en-US" altLang="ja-JP" sz="2000" dirty="0">
              <a:solidFill>
                <a:prstClr val="black"/>
              </a:solidFill>
            </a:endParaRPr>
          </a:p>
          <a:p>
            <a:endParaRPr lang="en-US" altLang="ja-JP" sz="2000" dirty="0"/>
          </a:p>
          <a:p>
            <a:r>
              <a:rPr lang="ja-JP" altLang="en-US" sz="2000" dirty="0"/>
              <a:t>〇専門技術の体験・補助</a:t>
            </a:r>
            <a:endParaRPr lang="en-US" altLang="ja-JP" sz="2000" dirty="0"/>
          </a:p>
          <a:p>
            <a:r>
              <a:rPr lang="ja-JP" altLang="en-US" sz="2000" dirty="0"/>
              <a:t>　・介護技術（移乗、ポジショニング、ノーリフトケア）</a:t>
            </a:r>
            <a:endParaRPr lang="en-US" altLang="ja-JP" sz="2000" dirty="0"/>
          </a:p>
          <a:p>
            <a:r>
              <a:rPr lang="ja-JP" altLang="en-US" sz="2000" dirty="0"/>
              <a:t>　・コミュニケーション技法</a:t>
            </a:r>
            <a:endParaRPr lang="en-US" altLang="ja-JP" sz="2000" dirty="0"/>
          </a:p>
          <a:p>
            <a:endParaRPr lang="en-US" altLang="ja-JP" sz="2000" dirty="0"/>
          </a:p>
          <a:p>
            <a:r>
              <a:rPr lang="ja-JP" altLang="en-US" sz="2000" dirty="0"/>
              <a:t>〇記録・報告書の作成補助</a:t>
            </a:r>
            <a:endParaRPr lang="en-US" altLang="ja-JP" sz="2000" dirty="0"/>
          </a:p>
          <a:p>
            <a:r>
              <a:rPr lang="ja-JP" altLang="en-US" sz="2000" dirty="0"/>
              <a:t>　・支援経過記録の記入体験</a:t>
            </a:r>
            <a:endParaRPr lang="en-US" altLang="ja-JP" sz="2000" dirty="0"/>
          </a:p>
          <a:p>
            <a:r>
              <a:rPr lang="ja-JP" altLang="en-US" sz="2000" dirty="0"/>
              <a:t>　・ヒヤリ・ハット、事故報告書の作成・フローの理解</a:t>
            </a:r>
            <a:endParaRPr lang="en-US" altLang="ja-JP" sz="2000" dirty="0"/>
          </a:p>
          <a:p>
            <a:endParaRPr lang="en-US" altLang="ja-JP" sz="2000" dirty="0"/>
          </a:p>
          <a:p>
            <a:r>
              <a:rPr lang="ja-JP" altLang="en-US" sz="2000" dirty="0"/>
              <a:t>〇倫理・法制度の現場適用を学ぶ</a:t>
            </a:r>
            <a:endParaRPr lang="en-US" altLang="ja-JP" sz="2000" dirty="0"/>
          </a:p>
          <a:p>
            <a:r>
              <a:rPr lang="ja-JP" altLang="en-US" sz="2000" dirty="0"/>
              <a:t>　・権利擁護、虐待防止、身体拘束のルール、個人情報の取り扱い</a:t>
            </a:r>
            <a:endParaRPr lang="en-US" altLang="ja-JP" sz="2000" dirty="0"/>
          </a:p>
          <a:p>
            <a:r>
              <a:rPr lang="ja-JP" altLang="en-US" sz="2000" dirty="0"/>
              <a:t>　・リスクマネジメント</a:t>
            </a:r>
            <a:endParaRPr lang="en-US" altLang="ja-JP" sz="2000" dirty="0"/>
          </a:p>
          <a:p>
            <a:endParaRPr lang="en-US" altLang="ja-JP" sz="2000" dirty="0"/>
          </a:p>
          <a:p>
            <a:r>
              <a:rPr lang="ja-JP" altLang="en-US" sz="2000" dirty="0"/>
              <a:t>〇施設運営の理解</a:t>
            </a:r>
            <a:endParaRPr lang="en-US" altLang="ja-JP" sz="2000" dirty="0"/>
          </a:p>
          <a:p>
            <a:r>
              <a:rPr lang="ja-JP" altLang="en-US" sz="2000" dirty="0"/>
              <a:t>　・福祉事業所の役割、対象者、サービス内容の理解</a:t>
            </a:r>
            <a:endParaRPr lang="en-US" altLang="ja-JP" sz="2000" dirty="0"/>
          </a:p>
          <a:p>
            <a:r>
              <a:rPr lang="ja-JP" altLang="en-US" sz="2000" dirty="0"/>
              <a:t>　・多職種協働の理解</a:t>
            </a:r>
            <a:endParaRPr lang="en-US" altLang="ja-JP" sz="2000" dirty="0"/>
          </a:p>
          <a:p>
            <a:endParaRPr lang="en-US" altLang="ja-JP" sz="2400" dirty="0"/>
          </a:p>
          <a:p>
            <a:endParaRPr lang="en-US" altLang="ja-JP" sz="2400" dirty="0"/>
          </a:p>
        </p:txBody>
      </p:sp>
      <p:sp>
        <p:nvSpPr>
          <p:cNvPr id="3" name="テキスト ボックス 2"/>
          <p:cNvSpPr txBox="1"/>
          <p:nvPr/>
        </p:nvSpPr>
        <p:spPr>
          <a:xfrm>
            <a:off x="469900" y="241300"/>
            <a:ext cx="11243734" cy="461665"/>
          </a:xfrm>
          <a:prstGeom prst="rect">
            <a:avLst/>
          </a:prstGeom>
          <a:noFill/>
        </p:spPr>
        <p:txBody>
          <a:bodyPr wrap="square" rtlCol="0">
            <a:spAutoFit/>
          </a:bodyPr>
          <a:lstStyle/>
          <a:p>
            <a:pPr algn="ctr"/>
            <a:r>
              <a:rPr lang="en-US" altLang="ja-JP" sz="2400" dirty="0"/>
              <a:t>【</a:t>
            </a:r>
            <a:r>
              <a:rPr kumimoji="1" lang="ja-JP" altLang="en-US" sz="2400" dirty="0"/>
              <a:t>実習プログラム１</a:t>
            </a:r>
            <a:r>
              <a:rPr kumimoji="1" lang="en-US" altLang="ja-JP" sz="2400" dirty="0"/>
              <a:t>】</a:t>
            </a:r>
            <a:r>
              <a:rPr kumimoji="1" lang="ja-JP" altLang="en-US" sz="2400" dirty="0"/>
              <a:t>（介護福祉士、介護相談員志望向け）</a:t>
            </a:r>
          </a:p>
        </p:txBody>
      </p:sp>
    </p:spTree>
    <p:extLst>
      <p:ext uri="{BB962C8B-B14F-4D97-AF65-F5344CB8AC3E}">
        <p14:creationId xmlns:p14="http://schemas.microsoft.com/office/powerpoint/2010/main" val="55611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91634" y="813375"/>
            <a:ext cx="10922000" cy="6678751"/>
          </a:xfrm>
          <a:prstGeom prst="rect">
            <a:avLst/>
          </a:prstGeom>
          <a:noFill/>
        </p:spPr>
        <p:txBody>
          <a:bodyPr wrap="square" rtlCol="0">
            <a:spAutoFit/>
          </a:bodyPr>
          <a:lstStyle/>
          <a:p>
            <a:r>
              <a:rPr kumimoji="1" lang="ja-JP" altLang="en-US" sz="2000" dirty="0"/>
              <a:t>〇栄養マネジメント業務の理解と補助</a:t>
            </a:r>
            <a:endParaRPr kumimoji="1" lang="en-US" altLang="ja-JP" sz="2000" dirty="0"/>
          </a:p>
          <a:p>
            <a:r>
              <a:rPr lang="ja-JP" altLang="en-US" sz="2000" dirty="0">
                <a:solidFill>
                  <a:prstClr val="black"/>
                </a:solidFill>
              </a:rPr>
              <a:t>　・個別栄養計画の作成手順を学ぶ</a:t>
            </a:r>
            <a:endParaRPr lang="en-US" altLang="ja-JP" sz="2000" dirty="0">
              <a:solidFill>
                <a:prstClr val="black"/>
              </a:solidFill>
            </a:endParaRPr>
          </a:p>
          <a:p>
            <a:r>
              <a:rPr lang="ja-JP" altLang="en-US" sz="2000" dirty="0">
                <a:solidFill>
                  <a:prstClr val="black"/>
                </a:solidFill>
              </a:rPr>
              <a:t>　・病歴、身体状況に基づいた栄養管理の方法を知る</a:t>
            </a:r>
            <a:endParaRPr lang="en-US" altLang="ja-JP" sz="2000" dirty="0">
              <a:solidFill>
                <a:prstClr val="black"/>
              </a:solidFill>
            </a:endParaRPr>
          </a:p>
          <a:p>
            <a:endParaRPr lang="en-US" altLang="ja-JP" sz="2000" dirty="0"/>
          </a:p>
          <a:p>
            <a:r>
              <a:rPr lang="ja-JP" altLang="en-US" sz="2000" dirty="0"/>
              <a:t>〇食事提供の現場理解</a:t>
            </a:r>
            <a:endParaRPr lang="en-US" altLang="ja-JP" sz="2000" dirty="0"/>
          </a:p>
          <a:p>
            <a:r>
              <a:rPr lang="ja-JP" altLang="en-US" sz="2000" dirty="0"/>
              <a:t>　・調理場、配膳の流れを見学し、衛生管理を理解する</a:t>
            </a:r>
            <a:endParaRPr lang="en-US" altLang="ja-JP" sz="2000" dirty="0"/>
          </a:p>
          <a:p>
            <a:r>
              <a:rPr lang="ja-JP" altLang="en-US" sz="2000" dirty="0"/>
              <a:t>　・アレルギー、禁止食の管理方法を理解する</a:t>
            </a:r>
            <a:endParaRPr lang="en-US" altLang="ja-JP" sz="2000" dirty="0"/>
          </a:p>
          <a:p>
            <a:endParaRPr lang="en-US" altLang="ja-JP" sz="2000" dirty="0"/>
          </a:p>
          <a:p>
            <a:r>
              <a:rPr lang="ja-JP" altLang="en-US" sz="2000" dirty="0"/>
              <a:t>〇食事観察・モニタリング</a:t>
            </a:r>
            <a:endParaRPr lang="en-US" altLang="ja-JP" sz="2000" dirty="0"/>
          </a:p>
          <a:p>
            <a:r>
              <a:rPr lang="ja-JP" altLang="en-US" sz="2000" dirty="0"/>
              <a:t>　・利用者の食事摂取状況の観察</a:t>
            </a:r>
            <a:endParaRPr lang="en-US" altLang="ja-JP" sz="2000" dirty="0"/>
          </a:p>
          <a:p>
            <a:r>
              <a:rPr lang="ja-JP" altLang="en-US" sz="2000" dirty="0"/>
              <a:t>　・水分補給や間食、補助栄養の工夫と評価</a:t>
            </a:r>
            <a:endParaRPr lang="en-US" altLang="ja-JP" sz="2000" dirty="0"/>
          </a:p>
          <a:p>
            <a:endParaRPr lang="en-US" altLang="ja-JP" sz="2000" dirty="0"/>
          </a:p>
          <a:p>
            <a:r>
              <a:rPr lang="ja-JP" altLang="en-US" sz="2000" dirty="0"/>
              <a:t>〇多職種連携・チームアプローチの体験</a:t>
            </a:r>
            <a:endParaRPr lang="en-US" altLang="ja-JP" sz="2000" dirty="0"/>
          </a:p>
          <a:p>
            <a:r>
              <a:rPr lang="ja-JP" altLang="en-US" sz="2000" dirty="0"/>
              <a:t>　・カンファレンスでの管理栄養士の役割の観察</a:t>
            </a:r>
            <a:endParaRPr lang="en-US" altLang="ja-JP" sz="2000" dirty="0"/>
          </a:p>
          <a:p>
            <a:r>
              <a:rPr lang="ja-JP" altLang="en-US" sz="2000" dirty="0"/>
              <a:t>　・栄養指導の同席、資料作成補助</a:t>
            </a:r>
            <a:endParaRPr lang="en-US" altLang="ja-JP" sz="2000" dirty="0"/>
          </a:p>
          <a:p>
            <a:endParaRPr lang="en-US" altLang="ja-JP" sz="2000" dirty="0"/>
          </a:p>
          <a:p>
            <a:r>
              <a:rPr lang="ja-JP" altLang="en-US" sz="2000" dirty="0"/>
              <a:t>〇施設運営の理解</a:t>
            </a:r>
            <a:endParaRPr lang="en-US" altLang="ja-JP" sz="2000" dirty="0"/>
          </a:p>
          <a:p>
            <a:r>
              <a:rPr lang="ja-JP" altLang="en-US" sz="2000" dirty="0"/>
              <a:t>　・施設における管理栄養士の役割</a:t>
            </a:r>
            <a:endParaRPr lang="en-US" altLang="ja-JP" sz="2000" dirty="0"/>
          </a:p>
          <a:p>
            <a:r>
              <a:rPr lang="ja-JP" altLang="en-US" sz="2000" dirty="0"/>
              <a:t>　・栄養管理計画の作成体験</a:t>
            </a:r>
            <a:endParaRPr lang="en-US" altLang="ja-JP" sz="2000" dirty="0"/>
          </a:p>
          <a:p>
            <a:endParaRPr lang="en-US" altLang="ja-JP" sz="2400" dirty="0"/>
          </a:p>
          <a:p>
            <a:endParaRPr lang="en-US" altLang="ja-JP" sz="2400" dirty="0"/>
          </a:p>
        </p:txBody>
      </p:sp>
      <p:sp>
        <p:nvSpPr>
          <p:cNvPr id="3" name="テキスト ボックス 2"/>
          <p:cNvSpPr txBox="1"/>
          <p:nvPr/>
        </p:nvSpPr>
        <p:spPr>
          <a:xfrm>
            <a:off x="469900" y="241300"/>
            <a:ext cx="11243734" cy="461665"/>
          </a:xfrm>
          <a:prstGeom prst="rect">
            <a:avLst/>
          </a:prstGeom>
          <a:noFill/>
        </p:spPr>
        <p:txBody>
          <a:bodyPr wrap="square" rtlCol="0">
            <a:spAutoFit/>
          </a:bodyPr>
          <a:lstStyle/>
          <a:p>
            <a:pPr algn="ctr"/>
            <a:r>
              <a:rPr lang="en-US" altLang="ja-JP" sz="2400" dirty="0"/>
              <a:t>【</a:t>
            </a:r>
            <a:r>
              <a:rPr kumimoji="1" lang="ja-JP" altLang="en-US" sz="2400" dirty="0"/>
              <a:t>実習プログラム</a:t>
            </a:r>
            <a:r>
              <a:rPr lang="ja-JP" altLang="en-US" sz="2400" dirty="0"/>
              <a:t>２</a:t>
            </a:r>
            <a:r>
              <a:rPr kumimoji="1" lang="en-US" altLang="ja-JP" sz="2400" dirty="0"/>
              <a:t>】</a:t>
            </a:r>
            <a:r>
              <a:rPr kumimoji="1" lang="ja-JP" altLang="en-US" sz="2400" dirty="0"/>
              <a:t>（管理栄養士志望向け）</a:t>
            </a:r>
          </a:p>
        </p:txBody>
      </p:sp>
    </p:spTree>
    <p:extLst>
      <p:ext uri="{BB962C8B-B14F-4D97-AF65-F5344CB8AC3E}">
        <p14:creationId xmlns:p14="http://schemas.microsoft.com/office/powerpoint/2010/main" val="255921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67268" y="813375"/>
            <a:ext cx="11146366" cy="6309420"/>
          </a:xfrm>
          <a:prstGeom prst="rect">
            <a:avLst/>
          </a:prstGeom>
          <a:noFill/>
        </p:spPr>
        <p:txBody>
          <a:bodyPr wrap="square" rtlCol="0">
            <a:spAutoFit/>
          </a:bodyPr>
          <a:lstStyle/>
          <a:p>
            <a:r>
              <a:rPr kumimoji="1" lang="ja-JP" altLang="en-US" sz="2000" dirty="0"/>
              <a:t>〇利用者の身体機能評価の補助</a:t>
            </a:r>
            <a:endParaRPr kumimoji="1" lang="en-US" altLang="ja-JP" sz="2000" dirty="0"/>
          </a:p>
          <a:p>
            <a:r>
              <a:rPr lang="ja-JP" altLang="en-US" sz="2000" dirty="0">
                <a:solidFill>
                  <a:prstClr val="black"/>
                </a:solidFill>
              </a:rPr>
              <a:t>　・関節可動域（</a:t>
            </a:r>
            <a:r>
              <a:rPr lang="en-US" altLang="ja-JP" sz="2000" dirty="0">
                <a:solidFill>
                  <a:prstClr val="black"/>
                </a:solidFill>
              </a:rPr>
              <a:t>ROM</a:t>
            </a:r>
            <a:r>
              <a:rPr lang="ja-JP" altLang="en-US" sz="2000" dirty="0">
                <a:solidFill>
                  <a:prstClr val="black"/>
                </a:solidFill>
              </a:rPr>
              <a:t>）、筋力バランス能力などの評価見学と記録</a:t>
            </a:r>
            <a:endParaRPr lang="en-US" altLang="ja-JP" sz="2000" dirty="0">
              <a:solidFill>
                <a:prstClr val="black"/>
              </a:solidFill>
            </a:endParaRPr>
          </a:p>
          <a:p>
            <a:r>
              <a:rPr lang="ja-JP" altLang="en-US" sz="2000" dirty="0">
                <a:solidFill>
                  <a:prstClr val="black"/>
                </a:solidFill>
              </a:rPr>
              <a:t>　・既往歴や疾患と口腔・栄養・リハビリの関連性の学習</a:t>
            </a:r>
            <a:endParaRPr lang="en-US" altLang="ja-JP" sz="2000" dirty="0">
              <a:solidFill>
                <a:prstClr val="black"/>
              </a:solidFill>
            </a:endParaRPr>
          </a:p>
          <a:p>
            <a:endParaRPr lang="en-US" altLang="ja-JP" sz="2000" dirty="0"/>
          </a:p>
          <a:p>
            <a:r>
              <a:rPr lang="ja-JP" altLang="en-US" sz="2000" dirty="0"/>
              <a:t>〇個別リハビリの見学・補助</a:t>
            </a:r>
            <a:endParaRPr lang="en-US" altLang="ja-JP" sz="2000" dirty="0"/>
          </a:p>
          <a:p>
            <a:r>
              <a:rPr lang="ja-JP" altLang="en-US" sz="2000" dirty="0"/>
              <a:t>　・運動療法・</a:t>
            </a:r>
            <a:r>
              <a:rPr lang="en-US" altLang="ja-JP" sz="2000" dirty="0"/>
              <a:t>HAL</a:t>
            </a:r>
            <a:r>
              <a:rPr lang="ja-JP" altLang="en-US" sz="2000" dirty="0"/>
              <a:t>🄬の実施見学</a:t>
            </a:r>
            <a:endParaRPr lang="en-US" altLang="ja-JP" sz="2000" dirty="0"/>
          </a:p>
          <a:p>
            <a:r>
              <a:rPr lang="ja-JP" altLang="en-US" sz="2000" dirty="0"/>
              <a:t>　・自主トレーニング指導方法やモチベーションの引き出し方を学ぶ</a:t>
            </a:r>
            <a:endParaRPr lang="en-US" altLang="ja-JP" sz="2000" dirty="0"/>
          </a:p>
          <a:p>
            <a:endParaRPr lang="en-US" altLang="ja-JP" sz="2000" dirty="0"/>
          </a:p>
          <a:p>
            <a:r>
              <a:rPr lang="ja-JP" altLang="en-US" sz="2000" dirty="0"/>
              <a:t>〇生活機能リハビリの理解</a:t>
            </a:r>
            <a:endParaRPr lang="en-US" altLang="ja-JP" sz="2000" dirty="0"/>
          </a:p>
          <a:p>
            <a:r>
              <a:rPr lang="ja-JP" altLang="en-US" sz="2000" dirty="0"/>
              <a:t>　・日常生活動作（</a:t>
            </a:r>
            <a:r>
              <a:rPr lang="en-US" altLang="ja-JP" sz="2000" dirty="0"/>
              <a:t>ADL</a:t>
            </a:r>
            <a:r>
              <a:rPr lang="ja-JP" altLang="en-US" sz="2000" dirty="0"/>
              <a:t>）の支援：トイレ動作・更衣・入浴動作など</a:t>
            </a:r>
            <a:endParaRPr lang="en-US" altLang="ja-JP" sz="2000" dirty="0"/>
          </a:p>
          <a:p>
            <a:r>
              <a:rPr lang="ja-JP" altLang="en-US" sz="2000" dirty="0"/>
              <a:t>　・手段的日常生活動作（</a:t>
            </a:r>
            <a:r>
              <a:rPr lang="en-US" altLang="ja-JP" sz="2000" dirty="0"/>
              <a:t>IADL</a:t>
            </a:r>
            <a:r>
              <a:rPr lang="ja-JP" altLang="en-US" sz="2000" dirty="0"/>
              <a:t>）の支援：調理・洗濯、買い物など</a:t>
            </a:r>
            <a:endParaRPr lang="en-US" altLang="ja-JP" sz="2000" dirty="0"/>
          </a:p>
          <a:p>
            <a:endParaRPr lang="en-US" altLang="ja-JP" sz="2000" dirty="0"/>
          </a:p>
          <a:p>
            <a:r>
              <a:rPr lang="ja-JP" altLang="en-US" sz="2000" dirty="0"/>
              <a:t>〇多職種連携・チームアプローチの体験</a:t>
            </a:r>
            <a:endParaRPr lang="en-US" altLang="ja-JP" sz="2000" dirty="0"/>
          </a:p>
          <a:p>
            <a:r>
              <a:rPr lang="ja-JP" altLang="en-US" sz="2000" dirty="0"/>
              <a:t>　・カンファレンスへの参加、記録補助</a:t>
            </a:r>
            <a:endParaRPr lang="en-US" altLang="ja-JP" sz="2000" dirty="0"/>
          </a:p>
          <a:p>
            <a:r>
              <a:rPr lang="ja-JP" altLang="en-US" sz="2000" dirty="0"/>
              <a:t>　・ご本人、家族、各関係機関とのリハビリ方針の共有や在宅復帰支援に向けた取り組みの理解</a:t>
            </a:r>
            <a:endParaRPr lang="en-US" altLang="ja-JP" sz="2000" dirty="0"/>
          </a:p>
          <a:p>
            <a:endParaRPr lang="en-US" altLang="ja-JP" sz="2000" dirty="0"/>
          </a:p>
          <a:p>
            <a:r>
              <a:rPr lang="ja-JP" altLang="en-US" sz="2000" dirty="0"/>
              <a:t>〇施設運営の理解</a:t>
            </a:r>
            <a:endParaRPr lang="en-US" altLang="ja-JP" sz="2000" dirty="0"/>
          </a:p>
          <a:p>
            <a:r>
              <a:rPr lang="ja-JP" altLang="en-US" sz="2000" dirty="0"/>
              <a:t>　・医療機関との違い（時間、環境設備、目標設定）</a:t>
            </a:r>
            <a:endParaRPr lang="en-US" altLang="ja-JP" sz="2000" dirty="0"/>
          </a:p>
          <a:p>
            <a:r>
              <a:rPr lang="ja-JP" altLang="en-US" sz="2000" dirty="0"/>
              <a:t>　・継続的支援について</a:t>
            </a:r>
            <a:endParaRPr lang="en-US" altLang="ja-JP" sz="2400" dirty="0"/>
          </a:p>
          <a:p>
            <a:endParaRPr lang="en-US" altLang="ja-JP" sz="2400" dirty="0"/>
          </a:p>
        </p:txBody>
      </p:sp>
      <p:sp>
        <p:nvSpPr>
          <p:cNvPr id="3" name="テキスト ボックス 2"/>
          <p:cNvSpPr txBox="1"/>
          <p:nvPr/>
        </p:nvSpPr>
        <p:spPr>
          <a:xfrm>
            <a:off x="469900" y="241300"/>
            <a:ext cx="11243734" cy="461665"/>
          </a:xfrm>
          <a:prstGeom prst="rect">
            <a:avLst/>
          </a:prstGeom>
          <a:noFill/>
        </p:spPr>
        <p:txBody>
          <a:bodyPr wrap="square" rtlCol="0">
            <a:spAutoFit/>
          </a:bodyPr>
          <a:lstStyle/>
          <a:p>
            <a:pPr algn="ctr"/>
            <a:r>
              <a:rPr lang="en-US" altLang="ja-JP" sz="2400" dirty="0"/>
              <a:t>【</a:t>
            </a:r>
            <a:r>
              <a:rPr kumimoji="1" lang="ja-JP" altLang="en-US" sz="2400" dirty="0"/>
              <a:t>実習プログラム</a:t>
            </a:r>
            <a:r>
              <a:rPr lang="ja-JP" altLang="en-US" sz="2400" dirty="0"/>
              <a:t>３</a:t>
            </a:r>
            <a:r>
              <a:rPr kumimoji="1" lang="en-US" altLang="ja-JP" sz="2400" dirty="0"/>
              <a:t>】</a:t>
            </a:r>
            <a:r>
              <a:rPr kumimoji="1" lang="ja-JP" altLang="en-US" sz="2400" dirty="0"/>
              <a:t>（理学療法士等、機能訓練指導員志望向け）</a:t>
            </a:r>
          </a:p>
        </p:txBody>
      </p:sp>
    </p:spTree>
    <p:extLst>
      <p:ext uri="{BB962C8B-B14F-4D97-AF65-F5344CB8AC3E}">
        <p14:creationId xmlns:p14="http://schemas.microsoft.com/office/powerpoint/2010/main" val="2446455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91634" y="813375"/>
            <a:ext cx="10922000" cy="6309420"/>
          </a:xfrm>
          <a:prstGeom prst="rect">
            <a:avLst/>
          </a:prstGeom>
          <a:noFill/>
        </p:spPr>
        <p:txBody>
          <a:bodyPr wrap="square" rtlCol="0">
            <a:spAutoFit/>
          </a:bodyPr>
          <a:lstStyle/>
          <a:p>
            <a:r>
              <a:rPr kumimoji="1" lang="ja-JP" altLang="en-US" sz="2000" dirty="0"/>
              <a:t>〇健康管理・観察業務の体験</a:t>
            </a:r>
            <a:endParaRPr kumimoji="1" lang="en-US" altLang="ja-JP" sz="2000" dirty="0"/>
          </a:p>
          <a:p>
            <a:r>
              <a:rPr lang="ja-JP" altLang="en-US" sz="2000" dirty="0">
                <a:solidFill>
                  <a:prstClr val="black"/>
                </a:solidFill>
              </a:rPr>
              <a:t>　・バイタルサインの測定と経過の観察、体調変化に対するアセスメント</a:t>
            </a:r>
            <a:endParaRPr lang="en-US" altLang="ja-JP" sz="2000" dirty="0">
              <a:solidFill>
                <a:prstClr val="black"/>
              </a:solidFill>
            </a:endParaRPr>
          </a:p>
          <a:p>
            <a:r>
              <a:rPr lang="ja-JP" altLang="en-US" sz="2000" dirty="0">
                <a:solidFill>
                  <a:prstClr val="black"/>
                </a:solidFill>
              </a:rPr>
              <a:t>　・薬の管理、服薬介助や服薬状況の確認</a:t>
            </a:r>
            <a:endParaRPr lang="en-US" altLang="ja-JP" sz="2000" dirty="0">
              <a:solidFill>
                <a:prstClr val="black"/>
              </a:solidFill>
            </a:endParaRPr>
          </a:p>
          <a:p>
            <a:endParaRPr lang="en-US" altLang="ja-JP" sz="2000" dirty="0"/>
          </a:p>
          <a:p>
            <a:r>
              <a:rPr lang="ja-JP" altLang="en-US" sz="2000" dirty="0"/>
              <a:t>〇医療処置の見学</a:t>
            </a:r>
            <a:endParaRPr lang="en-US" altLang="ja-JP" sz="2000" dirty="0"/>
          </a:p>
          <a:p>
            <a:r>
              <a:rPr lang="ja-JP" altLang="en-US" sz="2000" dirty="0"/>
              <a:t>　・経管栄養、インスリン、吸引など医療的ケアの見学</a:t>
            </a:r>
            <a:endParaRPr lang="en-US" altLang="ja-JP" sz="2000" dirty="0"/>
          </a:p>
          <a:p>
            <a:r>
              <a:rPr lang="ja-JP" altLang="en-US" sz="2000" dirty="0"/>
              <a:t>　・施設で行われる定期的な医療処置の理解</a:t>
            </a:r>
            <a:endParaRPr lang="en-US" altLang="ja-JP" sz="2000" dirty="0"/>
          </a:p>
          <a:p>
            <a:endParaRPr lang="en-US" altLang="ja-JP" sz="2000" dirty="0"/>
          </a:p>
          <a:p>
            <a:r>
              <a:rPr lang="ja-JP" altLang="en-US" sz="2000" dirty="0"/>
              <a:t>〇日常生活支援・介護との連携</a:t>
            </a:r>
            <a:endParaRPr lang="en-US" altLang="ja-JP" sz="2000" dirty="0"/>
          </a:p>
          <a:p>
            <a:r>
              <a:rPr lang="ja-JP" altLang="en-US" sz="2000" dirty="0"/>
              <a:t>　・清拭、口腔ケア、トイレ介助等の観察、一部体験</a:t>
            </a:r>
            <a:endParaRPr lang="en-US" altLang="ja-JP" sz="2000" dirty="0"/>
          </a:p>
          <a:p>
            <a:r>
              <a:rPr lang="ja-JP" altLang="en-US" sz="2000" dirty="0"/>
              <a:t>　・ケアチームの看護師の役割理解</a:t>
            </a:r>
            <a:endParaRPr lang="en-US" altLang="ja-JP" sz="2000" dirty="0"/>
          </a:p>
          <a:p>
            <a:endParaRPr lang="en-US" altLang="ja-JP" sz="2000" dirty="0"/>
          </a:p>
          <a:p>
            <a:r>
              <a:rPr lang="ja-JP" altLang="en-US" sz="2000" dirty="0"/>
              <a:t>〇多職種連携の実際</a:t>
            </a:r>
            <a:endParaRPr lang="en-US" altLang="ja-JP" sz="2000" dirty="0"/>
          </a:p>
          <a:p>
            <a:r>
              <a:rPr lang="ja-JP" altLang="en-US" sz="2000" dirty="0"/>
              <a:t>　・ケアカンファレンスでの看護師の役割理解</a:t>
            </a:r>
            <a:endParaRPr lang="en-US" altLang="ja-JP" sz="2000" dirty="0"/>
          </a:p>
          <a:p>
            <a:r>
              <a:rPr lang="ja-JP" altLang="en-US" sz="2000" dirty="0"/>
              <a:t>　・看護師が他職種へどのように医学的情報を伝えているか学ぶ</a:t>
            </a:r>
            <a:endParaRPr lang="en-US" altLang="ja-JP" sz="2000" dirty="0"/>
          </a:p>
          <a:p>
            <a:endParaRPr lang="en-US" altLang="ja-JP" sz="2000" dirty="0"/>
          </a:p>
          <a:p>
            <a:r>
              <a:rPr lang="ja-JP" altLang="en-US" sz="2000" dirty="0"/>
              <a:t>〇施設運営の理解</a:t>
            </a:r>
            <a:endParaRPr lang="en-US" altLang="ja-JP" sz="2000" dirty="0"/>
          </a:p>
          <a:p>
            <a:r>
              <a:rPr lang="ja-JP" altLang="en-US" sz="2000" dirty="0"/>
              <a:t>　・施設における看護師の役割</a:t>
            </a:r>
            <a:endParaRPr lang="en-US" altLang="ja-JP" sz="2000" dirty="0"/>
          </a:p>
          <a:p>
            <a:r>
              <a:rPr lang="ja-JP" altLang="en-US" sz="2000" dirty="0"/>
              <a:t>　・ご本人、家族への健康説明や日常生活の様子報告の見学</a:t>
            </a:r>
            <a:endParaRPr lang="en-US" altLang="ja-JP" sz="2400" dirty="0"/>
          </a:p>
          <a:p>
            <a:endParaRPr lang="en-US" altLang="ja-JP" sz="2400" dirty="0"/>
          </a:p>
        </p:txBody>
      </p:sp>
      <p:sp>
        <p:nvSpPr>
          <p:cNvPr id="3" name="テキスト ボックス 2"/>
          <p:cNvSpPr txBox="1"/>
          <p:nvPr/>
        </p:nvSpPr>
        <p:spPr>
          <a:xfrm>
            <a:off x="469900" y="241300"/>
            <a:ext cx="11243734" cy="461665"/>
          </a:xfrm>
          <a:prstGeom prst="rect">
            <a:avLst/>
          </a:prstGeom>
          <a:noFill/>
        </p:spPr>
        <p:txBody>
          <a:bodyPr wrap="square" rtlCol="0">
            <a:spAutoFit/>
          </a:bodyPr>
          <a:lstStyle/>
          <a:p>
            <a:pPr algn="ctr"/>
            <a:r>
              <a:rPr lang="en-US" altLang="ja-JP" sz="2400" dirty="0"/>
              <a:t>【</a:t>
            </a:r>
            <a:r>
              <a:rPr kumimoji="1" lang="ja-JP" altLang="en-US" sz="2400" dirty="0"/>
              <a:t>実習プログラム</a:t>
            </a:r>
            <a:r>
              <a:rPr lang="ja-JP" altLang="en-US" sz="2400" dirty="0"/>
              <a:t>４</a:t>
            </a:r>
            <a:r>
              <a:rPr kumimoji="1" lang="en-US" altLang="ja-JP" sz="2400" dirty="0"/>
              <a:t>】</a:t>
            </a:r>
            <a:r>
              <a:rPr kumimoji="1" lang="ja-JP" altLang="en-US" sz="2400" dirty="0"/>
              <a:t>（看護師志望向け）</a:t>
            </a:r>
          </a:p>
        </p:txBody>
      </p:sp>
    </p:spTree>
    <p:extLst>
      <p:ext uri="{BB962C8B-B14F-4D97-AF65-F5344CB8AC3E}">
        <p14:creationId xmlns:p14="http://schemas.microsoft.com/office/powerpoint/2010/main" val="2332913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91634" y="800675"/>
            <a:ext cx="10922000" cy="5940088"/>
          </a:xfrm>
          <a:prstGeom prst="rect">
            <a:avLst/>
          </a:prstGeom>
          <a:noFill/>
        </p:spPr>
        <p:txBody>
          <a:bodyPr wrap="square" rtlCol="0">
            <a:spAutoFit/>
          </a:bodyPr>
          <a:lstStyle/>
          <a:p>
            <a:r>
              <a:rPr kumimoji="1" lang="ja-JP" altLang="en-US" sz="2000" dirty="0"/>
              <a:t>〇アセスメント（面接・情報収集）</a:t>
            </a:r>
            <a:endParaRPr kumimoji="1" lang="en-US" altLang="ja-JP" sz="2000" dirty="0"/>
          </a:p>
          <a:p>
            <a:r>
              <a:rPr lang="ja-JP" altLang="en-US" sz="2000" dirty="0">
                <a:solidFill>
                  <a:prstClr val="black"/>
                </a:solidFill>
              </a:rPr>
              <a:t>　・利用者や家族への面接同席・記録</a:t>
            </a:r>
            <a:endParaRPr lang="en-US" altLang="ja-JP" sz="2000" dirty="0">
              <a:solidFill>
                <a:prstClr val="black"/>
              </a:solidFill>
            </a:endParaRPr>
          </a:p>
          <a:p>
            <a:r>
              <a:rPr lang="ja-JP" altLang="en-US" sz="2000" dirty="0">
                <a:solidFill>
                  <a:prstClr val="black"/>
                </a:solidFill>
              </a:rPr>
              <a:t>　・生活歴、生活状況、社会関係、課題の把握</a:t>
            </a:r>
            <a:endParaRPr lang="en-US" altLang="ja-JP" sz="2000" dirty="0">
              <a:solidFill>
                <a:prstClr val="black"/>
              </a:solidFill>
            </a:endParaRPr>
          </a:p>
          <a:p>
            <a:endParaRPr lang="en-US" altLang="ja-JP" sz="2000" dirty="0"/>
          </a:p>
          <a:p>
            <a:r>
              <a:rPr lang="ja-JP" altLang="en-US" sz="2000" dirty="0"/>
              <a:t>〇個別支援計画の理解と立案補助</a:t>
            </a:r>
            <a:endParaRPr lang="en-US" altLang="ja-JP" sz="2000" dirty="0"/>
          </a:p>
          <a:p>
            <a:r>
              <a:rPr lang="ja-JP" altLang="en-US" sz="2000" dirty="0"/>
              <a:t>　・利用者の希望、課題に基づく「支援目標」の設定（仮想計画を立案する）</a:t>
            </a:r>
            <a:endParaRPr lang="en-US" altLang="ja-JP" sz="2000" dirty="0"/>
          </a:p>
          <a:p>
            <a:r>
              <a:rPr lang="ja-JP" altLang="en-US" sz="2000" dirty="0"/>
              <a:t>　・モニタリング（支援の見直し、再アセスメント）の流れの理解</a:t>
            </a:r>
            <a:endParaRPr lang="en-US" altLang="ja-JP" sz="2000" dirty="0"/>
          </a:p>
          <a:p>
            <a:endParaRPr lang="en-US" altLang="ja-JP" sz="2000" dirty="0"/>
          </a:p>
          <a:p>
            <a:r>
              <a:rPr lang="ja-JP" altLang="en-US" sz="2000" dirty="0"/>
              <a:t>〇多職種・地域連携の体験</a:t>
            </a:r>
            <a:endParaRPr lang="en-US" altLang="ja-JP" sz="2000" dirty="0"/>
          </a:p>
          <a:p>
            <a:r>
              <a:rPr lang="ja-JP" altLang="en-US" sz="2000" dirty="0"/>
              <a:t>　・清拭、口腔ケア、トイレ介助等の観察、一部体験</a:t>
            </a:r>
            <a:endParaRPr lang="en-US" altLang="ja-JP" sz="2000" dirty="0"/>
          </a:p>
          <a:p>
            <a:r>
              <a:rPr lang="ja-JP" altLang="en-US" sz="2000" dirty="0"/>
              <a:t>　・ケアチームの看護師の役割理解</a:t>
            </a:r>
            <a:endParaRPr lang="en-US" altLang="ja-JP" sz="2000" dirty="0"/>
          </a:p>
          <a:p>
            <a:endParaRPr lang="en-US" altLang="ja-JP" sz="2000" dirty="0"/>
          </a:p>
          <a:p>
            <a:r>
              <a:rPr lang="ja-JP" altLang="en-US" sz="2000" dirty="0"/>
              <a:t>〇多職種連携の実際</a:t>
            </a:r>
            <a:endParaRPr lang="en-US" altLang="ja-JP" sz="2000" dirty="0"/>
          </a:p>
          <a:p>
            <a:r>
              <a:rPr lang="ja-JP" altLang="en-US" sz="2000" dirty="0"/>
              <a:t>　・ケースカンファレンスの見学、体験</a:t>
            </a:r>
            <a:endParaRPr lang="en-US" altLang="ja-JP" sz="2000" dirty="0"/>
          </a:p>
          <a:p>
            <a:r>
              <a:rPr lang="ja-JP" altLang="en-US" sz="2000" dirty="0"/>
              <a:t>　・地域活動の見学、体験</a:t>
            </a:r>
            <a:endParaRPr lang="en-US" altLang="ja-JP" sz="2000" dirty="0"/>
          </a:p>
          <a:p>
            <a:endParaRPr lang="en-US" altLang="ja-JP" sz="2000" dirty="0"/>
          </a:p>
          <a:p>
            <a:r>
              <a:rPr lang="ja-JP" altLang="en-US" sz="2000" dirty="0"/>
              <a:t>〇制度・資源活用の実践理解</a:t>
            </a:r>
            <a:endParaRPr lang="en-US" altLang="ja-JP" sz="2000" dirty="0"/>
          </a:p>
          <a:p>
            <a:r>
              <a:rPr lang="ja-JP" altLang="en-US" sz="2000" dirty="0"/>
              <a:t>　・利用者ニーズに応じた制度提案</a:t>
            </a:r>
            <a:endParaRPr lang="en-US" altLang="ja-JP" sz="2000" dirty="0"/>
          </a:p>
          <a:p>
            <a:r>
              <a:rPr lang="ja-JP" altLang="en-US" sz="2000" dirty="0"/>
              <a:t>　・介護保険、</a:t>
            </a:r>
            <a:r>
              <a:rPr lang="ja-JP" altLang="en-US" sz="2000" dirty="0" err="1"/>
              <a:t>障がい</a:t>
            </a:r>
            <a:r>
              <a:rPr lang="ja-JP" altLang="en-US" sz="2000" dirty="0"/>
              <a:t>福祉、生活保護、就労支援などの活用場面を学ぶ</a:t>
            </a:r>
            <a:endParaRPr lang="en-US" altLang="ja-JP" sz="2400" dirty="0"/>
          </a:p>
        </p:txBody>
      </p:sp>
      <p:sp>
        <p:nvSpPr>
          <p:cNvPr id="3" name="テキスト ボックス 2"/>
          <p:cNvSpPr txBox="1"/>
          <p:nvPr/>
        </p:nvSpPr>
        <p:spPr>
          <a:xfrm>
            <a:off x="469900" y="241300"/>
            <a:ext cx="11243734" cy="461665"/>
          </a:xfrm>
          <a:prstGeom prst="rect">
            <a:avLst/>
          </a:prstGeom>
          <a:noFill/>
        </p:spPr>
        <p:txBody>
          <a:bodyPr wrap="square" rtlCol="0">
            <a:spAutoFit/>
          </a:bodyPr>
          <a:lstStyle/>
          <a:p>
            <a:pPr algn="ctr"/>
            <a:r>
              <a:rPr lang="en-US" altLang="ja-JP" sz="2400" dirty="0"/>
              <a:t>【</a:t>
            </a:r>
            <a:r>
              <a:rPr kumimoji="1" lang="ja-JP" altLang="en-US" sz="2400" dirty="0"/>
              <a:t>実習プログラム</a:t>
            </a:r>
            <a:r>
              <a:rPr lang="ja-JP" altLang="en-US" sz="2400" dirty="0"/>
              <a:t>５</a:t>
            </a:r>
            <a:r>
              <a:rPr kumimoji="1" lang="en-US" altLang="ja-JP" sz="2400" dirty="0"/>
              <a:t>】</a:t>
            </a:r>
            <a:r>
              <a:rPr kumimoji="1" lang="ja-JP" altLang="en-US" sz="2400" dirty="0"/>
              <a:t>（地域ソーシャルワーカー志望向け）</a:t>
            </a:r>
          </a:p>
        </p:txBody>
      </p:sp>
    </p:spTree>
    <p:extLst>
      <p:ext uri="{BB962C8B-B14F-4D97-AF65-F5344CB8AC3E}">
        <p14:creationId xmlns:p14="http://schemas.microsoft.com/office/powerpoint/2010/main" val="16114579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版活字">
  <a:themeElements>
    <a:clrScheme name="木版活字">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版活字">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版活字">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TM03090434[[fn=木版活字]]</Template>
  <TotalTime>619</TotalTime>
  <Words>927</Words>
  <Application>Microsoft Office PowerPoint</Application>
  <PresentationFormat>ワイド画面</PresentationFormat>
  <Paragraphs>113</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Rockwell</vt:lpstr>
      <vt:lpstr>Rockwell Condensed</vt:lpstr>
      <vt:lpstr>Wingdings</vt:lpstr>
      <vt:lpstr>木版活字</vt:lpstr>
      <vt:lpstr>社会福祉法人　永寿福祉会           セミオーダー型  実習内容（例）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働きやすい職場作りのために</dc:title>
  <dc:creator>岡田 千博</dc:creator>
  <cp:lastModifiedBy>conso3</cp:lastModifiedBy>
  <cp:revision>59</cp:revision>
  <cp:lastPrinted>2025-10-01T00:51:22Z</cp:lastPrinted>
  <dcterms:created xsi:type="dcterms:W3CDTF">2024-10-16T06:34:00Z</dcterms:created>
  <dcterms:modified xsi:type="dcterms:W3CDTF">2026-05-01T02:36:30Z</dcterms:modified>
</cp:coreProperties>
</file>